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5"/>
  </p:notesMasterIdLst>
  <p:handoutMasterIdLst>
    <p:handoutMasterId r:id="rId26"/>
  </p:handoutMasterIdLst>
  <p:sldIdLst>
    <p:sldId id="265" r:id="rId2"/>
    <p:sldId id="761" r:id="rId3"/>
    <p:sldId id="753" r:id="rId4"/>
    <p:sldId id="763" r:id="rId5"/>
    <p:sldId id="762" r:id="rId6"/>
    <p:sldId id="769" r:id="rId7"/>
    <p:sldId id="767" r:id="rId8"/>
    <p:sldId id="768" r:id="rId9"/>
    <p:sldId id="760" r:id="rId10"/>
    <p:sldId id="754" r:id="rId11"/>
    <p:sldId id="757" r:id="rId12"/>
    <p:sldId id="759" r:id="rId13"/>
    <p:sldId id="766" r:id="rId14"/>
    <p:sldId id="758" r:id="rId15"/>
    <p:sldId id="770" r:id="rId16"/>
    <p:sldId id="771" r:id="rId17"/>
    <p:sldId id="772" r:id="rId18"/>
    <p:sldId id="776" r:id="rId19"/>
    <p:sldId id="773" r:id="rId20"/>
    <p:sldId id="775" r:id="rId21"/>
    <p:sldId id="774" r:id="rId22"/>
    <p:sldId id="777" r:id="rId23"/>
    <p:sldId id="616" r:id="rId24"/>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57" autoAdjust="0"/>
    <p:restoredTop sz="84087" autoAdjust="0"/>
  </p:normalViewPr>
  <p:slideViewPr>
    <p:cSldViewPr>
      <p:cViewPr varScale="1">
        <p:scale>
          <a:sx n="137" d="100"/>
          <a:sy n="137" d="100"/>
        </p:scale>
        <p:origin x="3060" y="120"/>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4/26/2018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gif>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4/26/2018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16.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17.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9.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20.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22.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23.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4/26/2018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mailto:blahston@gmail.com"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hyperlink" Target="mailto:blahby231@gmail.com" TargetMode="External"/><Relationship Id="rId4" Type="http://schemas.openxmlformats.org/officeDocument/2006/relationships/hyperlink" Target="mailto:blahby@gmail.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Masters of MongoDB</a:t>
            </a:r>
            <a:endParaRPr lang="en-US" i="1" dirty="0"/>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Road Ahead…</a:t>
            </a:r>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a:cxnSpLocks/>
          </p:cNvCxnSpPr>
          <p:nvPr/>
        </p:nvCxnSpPr>
        <p:spPr>
          <a:xfrm rot="16200000" flipH="1">
            <a:off x="6462004" y="3586362"/>
            <a:ext cx="1816929" cy="499067"/>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29400" y="4790240"/>
            <a:ext cx="1468655" cy="132782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www.astrolog.org/labyrnth/sample/aldous.gi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6" y="4281435"/>
            <a:ext cx="513234" cy="1172719"/>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Your Final Journey</a:t>
            </a:r>
          </a:p>
        </p:txBody>
      </p:sp>
      <p:pic>
        <p:nvPicPr>
          <p:cNvPr id="1038" name="Picture 14" descr="http://team-dignitas.net/uploads/tinymce/images/smite_victory.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Double Down</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None/>
            </a:pPr>
            <a:r>
              <a:rPr lang="en-US" sz="2000" i="1" u="sng" dirty="0">
                <a:latin typeface="Arial" panose="020B0604020202020204" pitchFamily="34" charset="0"/>
                <a:cs typeface="Arial" panose="020B0604020202020204" pitchFamily="34" charset="0"/>
              </a:rPr>
              <a:t>It’s time to double-down and make sure you have a strong foundation. </a:t>
            </a:r>
          </a:p>
          <a:p>
            <a:pPr marL="0" indent="0">
              <a:buNone/>
            </a:pPr>
            <a:endParaRPr lang="en-US" i="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You have access to myself and the TAs for 2 months.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Look through the code base. Identify your weaknesses.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is the </a:t>
            </a:r>
            <a:r>
              <a:rPr lang="en-US" b="1" u="sng" dirty="0">
                <a:latin typeface="Arial" panose="020B0604020202020204" pitchFamily="34" charset="0"/>
                <a:cs typeface="Arial" panose="020B0604020202020204" pitchFamily="34" charset="0"/>
              </a:rPr>
              <a:t>absolute best</a:t>
            </a:r>
            <a:r>
              <a:rPr lang="en-US" dirty="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 Now.</a:t>
            </a:r>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Goals – Beginning of the Year</a:t>
            </a:r>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“Hope to make something of myself one day…”</a:t>
            </a: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a:latin typeface="Arial" panose="020B0604020202020204" pitchFamily="34" charset="0"/>
                <a:ea typeface="Roboto" panose="02000000000000000000" pitchFamily="2" charset="0"/>
                <a:cs typeface="Arial" panose="020B0604020202020204" pitchFamily="34" charset="0"/>
              </a:rPr>
              <a:t>nd be able to support a family.”</a:t>
            </a: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Reference…</a:t>
            </a:r>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Students who tend to be doing well in our classes are putting in an average of </a:t>
            </a:r>
            <a:r>
              <a:rPr lang="en-US" b="1" i="1" u="sng" dirty="0">
                <a:latin typeface="Arial" panose="020B0604020202020204" pitchFamily="34" charset="0"/>
                <a:cs typeface="Arial" panose="020B0604020202020204" pitchFamily="34" charset="0"/>
              </a:rPr>
              <a:t>17 hours per week</a:t>
            </a:r>
            <a:r>
              <a:rPr lang="en-US" b="1" i="1" dirty="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a:t>
            </a:r>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MongoDB?</a:t>
            </a:r>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MongoDB is a very popular </a:t>
            </a:r>
            <a:r>
              <a:rPr lang="en-US" b="1" u="sng" dirty="0" err="1">
                <a:latin typeface="Arial" panose="020B0604020202020204" pitchFamily="34" charset="0"/>
                <a:cs typeface="Arial" panose="020B0604020202020204" pitchFamily="34" charset="0"/>
              </a:rPr>
              <a:t>noSQL</a:t>
            </a:r>
            <a:r>
              <a:rPr lang="en-US" b="1" u="sng" dirty="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It uses a </a:t>
            </a:r>
            <a:r>
              <a:rPr lang="en-US" b="1" u="sng" dirty="0">
                <a:latin typeface="Arial" panose="020B0604020202020204" pitchFamily="34" charset="0"/>
                <a:cs typeface="Arial" panose="020B0604020202020204" pitchFamily="34" charset="0"/>
              </a:rPr>
              <a:t>document-oriented model </a:t>
            </a:r>
            <a:r>
              <a:rPr lang="en-US" dirty="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stores data in </a:t>
            </a:r>
            <a:r>
              <a:rPr lang="en-US" b="1" u="sng" dirty="0">
                <a:latin typeface="Arial" panose="020B0604020202020204" pitchFamily="34" charset="0"/>
                <a:cs typeface="Arial" panose="020B0604020202020204" pitchFamily="34" charset="0"/>
              </a:rPr>
              <a:t>BSON Format</a:t>
            </a:r>
            <a:r>
              <a:rPr lang="en-US" dirty="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has tons of </a:t>
            </a:r>
            <a:r>
              <a:rPr lang="en-US" b="1" u="sng" dirty="0">
                <a:latin typeface="Arial" panose="020B0604020202020204" pitchFamily="34" charset="0"/>
                <a:cs typeface="Arial" panose="020B0604020202020204" pitchFamily="34" charset="0"/>
              </a:rPr>
              <a:t>drivers and packages</a:t>
            </a:r>
            <a:r>
              <a:rPr lang="en-US" dirty="0">
                <a:latin typeface="Arial" panose="020B0604020202020204" pitchFamily="34" charset="0"/>
                <a:cs typeface="Arial" panose="020B0604020202020204" pitchFamily="34" charset="0"/>
              </a:rPr>
              <a:t> for connecting to Node, C++, Java, etc. </a:t>
            </a: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Relational Databases (SQL)</a:t>
            </a:r>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val="716330608"/>
                    </a:ext>
                  </a:extLst>
                </a:gridCol>
                <a:gridCol w="1661160">
                  <a:extLst>
                    <a:ext uri="{9D8B030D-6E8A-4147-A177-3AD203B41FA5}">
                      <a16:colId xmlns:a16="http://schemas.microsoft.com/office/drawing/2014/main" val="1449686933"/>
                    </a:ext>
                  </a:extLst>
                </a:gridCol>
                <a:gridCol w="1661160">
                  <a:extLst>
                    <a:ext uri="{9D8B030D-6E8A-4147-A177-3AD203B41FA5}">
                      <a16:colId xmlns:a16="http://schemas.microsoft.com/office/drawing/2014/main" val="3587768078"/>
                    </a:ext>
                  </a:extLst>
                </a:gridCol>
                <a:gridCol w="1661160">
                  <a:extLst>
                    <a:ext uri="{9D8B030D-6E8A-4147-A177-3AD203B41FA5}">
                      <a16:colId xmlns:a16="http://schemas.microsoft.com/office/drawing/2014/main" val="785359734"/>
                    </a:ext>
                  </a:extLst>
                </a:gridCol>
              </a:tblGrid>
              <a:tr h="370840">
                <a:tc>
                  <a:txBody>
                    <a:bodyPr/>
                    <a:lstStyle/>
                    <a:p>
                      <a:pPr algn="ctr"/>
                      <a:r>
                        <a:rPr lang="en-US" sz="1400" dirty="0">
                          <a:latin typeface="Arial" panose="020B0604020202020204" pitchFamily="34" charset="0"/>
                          <a:cs typeface="Arial" panose="020B0604020202020204" pitchFamily="34" charset="0"/>
                        </a:rPr>
                        <a:t>ID</a:t>
                      </a:r>
                    </a:p>
                  </a:txBody>
                  <a:tcPr anchor="ctr"/>
                </a:tc>
                <a:tc>
                  <a:txBody>
                    <a:bodyPr/>
                    <a:lstStyle/>
                    <a:p>
                      <a:pPr algn="ctr"/>
                      <a:r>
                        <a:rPr lang="en-US" sz="1400" dirty="0">
                          <a:latin typeface="Arial" panose="020B0604020202020204" pitchFamily="34" charset="0"/>
                          <a:cs typeface="Arial" panose="020B0604020202020204" pitchFamily="34" charset="0"/>
                        </a:rPr>
                        <a:t>Title</a:t>
                      </a:r>
                    </a:p>
                  </a:txBody>
                  <a:tcPr anchor="ctr"/>
                </a:tc>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Published</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1</a:t>
                      </a:r>
                    </a:p>
                  </a:txBody>
                  <a:tcPr anchor="ctr"/>
                </a:tc>
                <a:tc>
                  <a:txBody>
                    <a:bodyPr/>
                    <a:lstStyle/>
                    <a:p>
                      <a:pPr algn="ctr"/>
                      <a:r>
                        <a:rPr lang="en-US" sz="1400" dirty="0">
                          <a:latin typeface="Arial" panose="020B0604020202020204" pitchFamily="34" charset="0"/>
                          <a:cs typeface="Arial" panose="020B0604020202020204" pitchFamily="34" charset="0"/>
                        </a:rPr>
                        <a:t>The History</a:t>
                      </a:r>
                      <a:r>
                        <a:rPr lang="en-US" sz="1400" baseline="0" dirty="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2010</a:t>
                      </a:r>
                    </a:p>
                  </a:txBody>
                  <a:tcPr anchor="ctr"/>
                </a:tc>
                <a:extLst>
                  <a:ext uri="{0D108BD9-81ED-4DB2-BD59-A6C34878D82A}">
                    <a16:rowId xmlns:a16="http://schemas.microsoft.com/office/drawing/2014/main" val="2422042495"/>
                  </a:ext>
                </a:extLst>
              </a:tr>
              <a:tr h="370840">
                <a:tc>
                  <a:txBody>
                    <a:bodyPr/>
                    <a:lstStyle/>
                    <a:p>
                      <a:pPr algn="ctr"/>
                      <a:r>
                        <a:rPr lang="en-US" sz="1400" dirty="0">
                          <a:latin typeface="Arial" panose="020B0604020202020204" pitchFamily="34" charset="0"/>
                          <a:cs typeface="Arial" panose="020B0604020202020204" pitchFamily="34" charset="0"/>
                        </a:rPr>
                        <a:t>2</a:t>
                      </a:r>
                    </a:p>
                  </a:txBody>
                  <a:tcPr anchor="ctr"/>
                </a:tc>
                <a:tc>
                  <a:txBody>
                    <a:bodyPr/>
                    <a:lstStyle/>
                    <a:p>
                      <a:pPr algn="ctr"/>
                      <a:r>
                        <a:rPr lang="en-US" sz="1400" dirty="0">
                          <a:latin typeface="Arial" panose="020B0604020202020204" pitchFamily="34" charset="0"/>
                          <a:cs typeface="Arial" panose="020B0604020202020204" pitchFamily="34" charset="0"/>
                        </a:rPr>
                        <a:t>The Chronicles</a:t>
                      </a:r>
                      <a:r>
                        <a:rPr lang="en-US" sz="1400" baseline="0" dirty="0">
                          <a:latin typeface="Arial" panose="020B0604020202020204" pitchFamily="34" charset="0"/>
                          <a:cs typeface="Arial" panose="020B0604020202020204" pitchFamily="34" charset="0"/>
                        </a:rPr>
                        <a:t> of </a:t>
                      </a:r>
                      <a:r>
                        <a:rPr lang="en-US" sz="1400" baseline="0" dirty="0" err="1">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2011</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3</a:t>
                      </a:r>
                    </a:p>
                  </a:txBody>
                  <a:tcPr anchor="ctr"/>
                </a:tc>
                <a:tc>
                  <a:txBody>
                    <a:bodyPr/>
                    <a:lstStyle/>
                    <a:p>
                      <a:pPr algn="ctr"/>
                      <a:r>
                        <a:rPr lang="en-US" sz="1400" dirty="0">
                          <a:latin typeface="Arial" panose="020B0604020202020204" pitchFamily="34" charset="0"/>
                          <a:cs typeface="Arial" panose="020B0604020202020204" pitchFamily="34" charset="0"/>
                        </a:rPr>
                        <a:t>Love</a:t>
                      </a:r>
                      <a:r>
                        <a:rPr lang="en-US" sz="1400" baseline="0" dirty="0">
                          <a:latin typeface="Arial" panose="020B0604020202020204" pitchFamily="34" charset="0"/>
                          <a:cs typeface="Arial" panose="020B0604020202020204" pitchFamily="34" charset="0"/>
                        </a:rPr>
                        <a:t> in the Time of Blah</a:t>
                      </a:r>
                      <a:r>
                        <a:rPr lang="en-US" sz="1400" dirty="0">
                          <a:latin typeface="Arial" panose="020B0604020202020204" pitchFamily="34" charset="0"/>
                          <a:cs typeface="Arial" panose="020B0604020202020204" pitchFamily="34" charset="0"/>
                        </a:rPr>
                        <a:t> </a:t>
                      </a:r>
                    </a:p>
                  </a:txBody>
                  <a:tcPr anchor="ctr"/>
                </a:tc>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algn="ctr"/>
                      <a:r>
                        <a:rPr lang="en-US" sz="1400" dirty="0">
                          <a:latin typeface="Arial" panose="020B0604020202020204" pitchFamily="34" charset="0"/>
                          <a:cs typeface="Arial" panose="020B0604020202020204" pitchFamily="34" charset="0"/>
                        </a:rPr>
                        <a:t>2013</a:t>
                      </a:r>
                    </a:p>
                  </a:txBody>
                  <a:tcPr anchor="ctr"/>
                </a:tc>
                <a:extLst>
                  <a:ext uri="{0D108BD9-81ED-4DB2-BD59-A6C34878D82A}">
                    <a16:rowId xmlns:a16="http://schemas.microsoft.com/office/drawing/2014/main"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716330608"/>
                    </a:ext>
                  </a:extLst>
                </a:gridCol>
                <a:gridCol w="2032000">
                  <a:extLst>
                    <a:ext uri="{9D8B030D-6E8A-4147-A177-3AD203B41FA5}">
                      <a16:colId xmlns:a16="http://schemas.microsoft.com/office/drawing/2014/main" val="1449686933"/>
                    </a:ext>
                  </a:extLst>
                </a:gridCol>
                <a:gridCol w="2032000">
                  <a:extLst>
                    <a:ext uri="{9D8B030D-6E8A-4147-A177-3AD203B41FA5}">
                      <a16:colId xmlns:a16="http://schemas.microsoft.com/office/drawing/2014/main" val="3587768078"/>
                    </a:ext>
                  </a:extLst>
                </a:gridCol>
              </a:tblGrid>
              <a:tr h="370840">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Email</a:t>
                      </a:r>
                    </a:p>
                  </a:txBody>
                  <a:tcPr anchor="ctr"/>
                </a:tc>
                <a:tc>
                  <a:txBody>
                    <a:bodyPr/>
                    <a:lstStyle/>
                    <a:p>
                      <a:pPr algn="ctr"/>
                      <a:r>
                        <a:rPr lang="en-US" sz="1400" dirty="0">
                          <a:latin typeface="Arial" panose="020B0604020202020204" pitchFamily="34" charset="0"/>
                          <a:cs typeface="Arial" panose="020B0604020202020204" pitchFamily="34" charset="0"/>
                        </a:rPr>
                        <a:t>Phone Number</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3"/>
                        </a:rPr>
                        <a:t>blahston@gmail.com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911-546-5454</a:t>
                      </a:r>
                    </a:p>
                  </a:txBody>
                  <a:tcPr anchor="ctr"/>
                </a:tc>
                <a:extLst>
                  <a:ext uri="{0D108BD9-81ED-4DB2-BD59-A6C34878D82A}">
                    <a16:rowId xmlns:a16="http://schemas.microsoft.com/office/drawing/2014/main" val="2422042495"/>
                  </a:ext>
                </a:extLst>
              </a:tr>
              <a:tr h="477520">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911-544-5112</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a:latin typeface="Arial" panose="020B0604020202020204" pitchFamily="34" charset="0"/>
                          <a:cs typeface="Arial" panose="020B0604020202020204" pitchFamily="34" charset="0"/>
                          <a:hlinkClick r:id="rId5"/>
                        </a:rPr>
                        <a:t>blahby231@gmail.com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125-215-5645</a:t>
                      </a:r>
                    </a:p>
                  </a:txBody>
                  <a:tcPr anchor="ctr"/>
                </a:tc>
                <a:extLst>
                  <a:ext uri="{0D108BD9-81ED-4DB2-BD59-A6C34878D82A}">
                    <a16:rowId xmlns:a16="http://schemas.microsoft.com/office/drawing/2014/main"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Document Database (</a:t>
            </a:r>
            <a:r>
              <a:rPr lang="en-US" dirty="0" err="1"/>
              <a:t>noSQL</a:t>
            </a:r>
            <a:r>
              <a:rPr lang="en-US" dirty="0"/>
              <a:t>)</a:t>
            </a:r>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a:latin typeface="Arial" panose="020B0604020202020204" pitchFamily="34" charset="0"/>
                <a:cs typeface="Arial" panose="020B0604020202020204" pitchFamily="34" charset="0"/>
              </a:rPr>
              <a:t>noSQL</a:t>
            </a:r>
            <a:r>
              <a:rPr lang="en-US" sz="2000" b="1" i="1" dirty="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a:latin typeface="Arial" panose="020B0604020202020204" pitchFamily="34" charset="0"/>
                <a:cs typeface="Arial" panose="020B0604020202020204" pitchFamily="34" charset="0"/>
              </a:rPr>
              <a:t>They excel at heterogeneous data formats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graphicFrame>
        <p:nvGraphicFramePr>
          <p:cNvPr id="3" name="Table 2"/>
          <p:cNvGraphicFramePr>
            <a:graphicFrameLocks noGrp="1"/>
          </p:cNvGraphicFramePr>
          <p:nvPr>
            <p:extLst>
              <p:ext uri="{D42A27DB-BD31-4B8C-83A1-F6EECF244321}">
                <p14:modId xmlns:p14="http://schemas.microsoft.com/office/powerpoint/2010/main" val="2560567603"/>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42023422"/>
                    </a:ext>
                  </a:extLst>
                </a:gridCol>
                <a:gridCol w="4114800">
                  <a:extLst>
                    <a:ext uri="{9D8B030D-6E8A-4147-A177-3AD203B41FA5}">
                      <a16:colId xmlns:a16="http://schemas.microsoft.com/office/drawing/2014/main" val="2875967853"/>
                    </a:ext>
                  </a:extLst>
                </a:gridCol>
              </a:tblGrid>
              <a:tr h="579620">
                <a:tc>
                  <a:txBody>
                    <a:bodyPr/>
                    <a:lstStyle/>
                    <a:p>
                      <a:pPr algn="ctr"/>
                      <a:r>
                        <a:rPr lang="en-US" sz="2000" dirty="0">
                          <a:latin typeface="Arial" panose="020B0604020202020204" pitchFamily="34" charset="0"/>
                          <a:cs typeface="Arial" panose="020B0604020202020204" pitchFamily="34" charset="0"/>
                        </a:rPr>
                        <a:t>SQL Term</a:t>
                      </a:r>
                    </a:p>
                  </a:txBody>
                  <a:tcPr anchor="ctr"/>
                </a:tc>
                <a:tc>
                  <a:txBody>
                    <a:bodyPr/>
                    <a:lstStyle/>
                    <a:p>
                      <a:pPr algn="ctr"/>
                      <a:r>
                        <a:rPr lang="en-US" sz="2000" dirty="0" err="1">
                          <a:latin typeface="Arial" panose="020B0604020202020204" pitchFamily="34" charset="0"/>
                          <a:cs typeface="Arial" panose="020B0604020202020204" pitchFamily="34" charset="0"/>
                        </a:rPr>
                        <a:t>noSQL</a:t>
                      </a:r>
                      <a:r>
                        <a:rPr lang="en-US" sz="2000" baseline="0" dirty="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181349000"/>
                  </a:ext>
                </a:extLst>
              </a:tr>
              <a:tr h="959995">
                <a:tc>
                  <a:txBody>
                    <a:bodyPr/>
                    <a:lstStyle/>
                    <a:p>
                      <a:pPr algn="ctr"/>
                      <a:r>
                        <a:rPr lang="en-US" sz="2000" dirty="0">
                          <a:latin typeface="Arial" panose="020B0604020202020204" pitchFamily="34" charset="0"/>
                          <a:cs typeface="Arial" panose="020B0604020202020204" pitchFamily="34" charset="0"/>
                        </a:rPr>
                        <a:t>Database</a:t>
                      </a:r>
                    </a:p>
                  </a:txBody>
                  <a:tcPr anchor="ctr"/>
                </a:tc>
                <a:tc>
                  <a:txBody>
                    <a:bodyPr/>
                    <a:lstStyle/>
                    <a:p>
                      <a:pPr algn="ctr"/>
                      <a:r>
                        <a:rPr lang="en-US" sz="2000" b="1" dirty="0">
                          <a:latin typeface="Arial" panose="020B0604020202020204" pitchFamily="34" charset="0"/>
                          <a:cs typeface="Arial" panose="020B0604020202020204" pitchFamily="34" charset="0"/>
                        </a:rPr>
                        <a:t>Database</a:t>
                      </a:r>
                    </a:p>
                  </a:txBody>
                  <a:tcPr anchor="ctr"/>
                </a:tc>
                <a:extLst>
                  <a:ext uri="{0D108BD9-81ED-4DB2-BD59-A6C34878D82A}">
                    <a16:rowId xmlns:a16="http://schemas.microsoft.com/office/drawing/2014/main" val="2212875561"/>
                  </a:ext>
                </a:extLst>
              </a:tr>
              <a:tr h="959995">
                <a:tc>
                  <a:txBody>
                    <a:bodyPr/>
                    <a:lstStyle/>
                    <a:p>
                      <a:pPr algn="ctr"/>
                      <a:r>
                        <a:rPr lang="en-US" sz="2000" dirty="0">
                          <a:latin typeface="Arial" panose="020B0604020202020204" pitchFamily="34" charset="0"/>
                          <a:cs typeface="Arial" panose="020B0604020202020204" pitchFamily="34" charset="0"/>
                        </a:rPr>
                        <a:t>Table</a:t>
                      </a:r>
                    </a:p>
                  </a:txBody>
                  <a:tcPr anchor="ctr"/>
                </a:tc>
                <a:tc>
                  <a:txBody>
                    <a:bodyPr/>
                    <a:lstStyle/>
                    <a:p>
                      <a:pPr algn="ctr"/>
                      <a:r>
                        <a:rPr lang="en-US" sz="2000" b="1" dirty="0">
                          <a:latin typeface="Arial" panose="020B0604020202020204" pitchFamily="34" charset="0"/>
                          <a:cs typeface="Arial" panose="020B0604020202020204" pitchFamily="34" charset="0"/>
                        </a:rPr>
                        <a:t>Collection</a:t>
                      </a:r>
                    </a:p>
                  </a:txBody>
                  <a:tcPr anchor="ctr"/>
                </a:tc>
                <a:extLst>
                  <a:ext uri="{0D108BD9-81ED-4DB2-BD59-A6C34878D82A}">
                    <a16:rowId xmlns:a16="http://schemas.microsoft.com/office/drawing/2014/main" val="2204670341"/>
                  </a:ext>
                </a:extLst>
              </a:tr>
              <a:tr h="959995">
                <a:tc>
                  <a:txBody>
                    <a:bodyPr/>
                    <a:lstStyle/>
                    <a:p>
                      <a:pPr algn="ctr"/>
                      <a:r>
                        <a:rPr lang="en-US" sz="2000" dirty="0">
                          <a:latin typeface="Arial" panose="020B0604020202020204" pitchFamily="34" charset="0"/>
                          <a:cs typeface="Arial" panose="020B0604020202020204" pitchFamily="34" charset="0"/>
                        </a:rPr>
                        <a:t>Row</a:t>
                      </a:r>
                    </a:p>
                  </a:txBody>
                  <a:tcPr anchor="ctr"/>
                </a:tc>
                <a:tc>
                  <a:txBody>
                    <a:bodyPr/>
                    <a:lstStyle/>
                    <a:p>
                      <a:pPr algn="ctr"/>
                      <a:r>
                        <a:rPr lang="en-US" sz="2000" b="1" dirty="0">
                          <a:latin typeface="Arial" panose="020B0604020202020204" pitchFamily="34" charset="0"/>
                          <a:cs typeface="Arial" panose="020B0604020202020204" pitchFamily="34" charset="0"/>
                        </a:rPr>
                        <a:t>Document</a:t>
                      </a:r>
                    </a:p>
                  </a:txBody>
                  <a:tcPr anchor="ctr"/>
                </a:tc>
                <a:extLst>
                  <a:ext uri="{0D108BD9-81ED-4DB2-BD59-A6C34878D82A}">
                    <a16:rowId xmlns:a16="http://schemas.microsoft.com/office/drawing/2014/main" val="790836931"/>
                  </a:ext>
                </a:extLst>
              </a:tr>
              <a:tr h="959995">
                <a:tc>
                  <a:txBody>
                    <a:bodyPr/>
                    <a:lstStyle/>
                    <a:p>
                      <a:pPr algn="ctr"/>
                      <a:r>
                        <a:rPr lang="en-US" sz="2000">
                          <a:latin typeface="Arial" panose="020B0604020202020204" pitchFamily="34" charset="0"/>
                          <a:cs typeface="Arial" panose="020B0604020202020204" pitchFamily="34" charset="0"/>
                        </a:rPr>
                        <a:t>Column</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a:latin typeface="Arial" panose="020B0604020202020204" pitchFamily="34" charset="0"/>
                          <a:cs typeface="Arial" panose="020B0604020202020204" pitchFamily="34" charset="0"/>
                        </a:rPr>
                        <a:t>Field</a:t>
                      </a:r>
                    </a:p>
                  </a:txBody>
                  <a:tcPr anchor="ctr"/>
                </a:tc>
                <a:extLst>
                  <a:ext uri="{0D108BD9-81ED-4DB2-BD59-A6C34878D82A}">
                    <a16:rowId xmlns:a16="http://schemas.microsoft.com/office/drawing/2014/main"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Terms are slightly different in the </a:t>
            </a:r>
            <a:r>
              <a:rPr lang="en-US" b="1" i="1" dirty="0" err="1">
                <a:latin typeface="Arial" panose="020B0604020202020204" pitchFamily="34" charset="0"/>
                <a:cs typeface="Arial" panose="020B0604020202020204" pitchFamily="34" charset="0"/>
              </a:rPr>
              <a:t>noSQL</a:t>
            </a:r>
            <a:r>
              <a:rPr lang="en-US" b="1" i="1" dirty="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Quick Activity:</a:t>
            </a:r>
          </a:p>
          <a:p>
            <a:endParaRPr lang="en-US" sz="2400" dirty="0">
              <a:latin typeface="Arial" panose="020B0604020202020204" pitchFamily="34" charset="0"/>
              <a:ea typeface="Roboto" pitchFamily="2" charset="0"/>
              <a:cs typeface="Arial" panose="020B0604020202020204" pitchFamily="34" charset="0"/>
            </a:endParaRPr>
          </a:p>
          <a:p>
            <a:r>
              <a:rPr lang="en-US" sz="2400" dirty="0">
                <a:latin typeface="Arial" panose="020B0604020202020204" pitchFamily="34" charset="0"/>
                <a:ea typeface="Roboto" pitchFamily="2" charset="0"/>
                <a:cs typeface="Arial" panose="020B0604020202020204" pitchFamily="34" charset="0"/>
              </a:rPr>
              <a:t>Work with your neighbors to 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a:t>
            </a:r>
            <a:r>
              <a:rPr lang="en-US" sz="2400" b="1" dirty="0">
                <a:latin typeface="Arial" panose="020B0604020202020204" pitchFamily="34" charset="0"/>
                <a:ea typeface="Roboto" pitchFamily="2" charset="0"/>
                <a:cs typeface="Arial" panose="020B0604020202020204" pitchFamily="34" charset="0"/>
              </a:rPr>
              <a:t>MongoDB Website?</a:t>
            </a: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disadvantages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Learn to See Through the..</a:t>
            </a: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Time!</a:t>
            </a:r>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Y’all</a:t>
            </a:r>
            <a:r>
              <a:rPr lang="en-US" sz="2000" dirty="0">
                <a:latin typeface="Arial" panose="020B0604020202020204" pitchFamily="34" charset="0"/>
                <a:cs typeface="Arial" panose="020B0604020202020204" pitchFamily="34" charset="0"/>
              </a:rPr>
              <a:t> don’t need memes anymore. You are professionals now.)</a:t>
            </a: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 Kidding.</a:t>
            </a:r>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Clear Positives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a:latin typeface="Arial" panose="020B0604020202020204" pitchFamily="34" charset="0"/>
                <a:cs typeface="Arial" panose="020B0604020202020204" pitchFamily="34" charset="0"/>
              </a:rPr>
              <a:t>(++) You stayed ambitious</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learned a </a:t>
            </a:r>
            <a:r>
              <a:rPr lang="en-US" sz="2200" b="1" u="sng" dirty="0">
                <a:latin typeface="Arial" panose="020B0604020202020204" pitchFamily="34" charset="0"/>
                <a:cs typeface="Arial" panose="020B0604020202020204" pitchFamily="34" charset="0"/>
              </a:rPr>
              <a:t>ton</a:t>
            </a:r>
            <a:r>
              <a:rPr lang="en-US" sz="2200" b="1" dirty="0">
                <a:latin typeface="Arial" panose="020B0604020202020204" pitchFamily="34" charset="0"/>
                <a:cs typeface="Arial" panose="020B0604020202020204" pitchFamily="34" charset="0"/>
              </a:rPr>
              <a:t> of learning on your own</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i="1" dirty="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didn’t make excuses even when you had them.</a:t>
            </a: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Ahmed’s Advice For Next Time</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Always Start with Guns Blazing</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Practice, Practice, Practice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Don’t be afraid to take charge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Gif your GitHub Readme: </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a:latin typeface="Arial" panose="020B0604020202020204" pitchFamily="34" charset="0"/>
                <a:cs typeface="Arial" panose="020B0604020202020204" pitchFamily="34" charset="0"/>
              </a:rPr>
              <a:t>This will look really </a:t>
            </a:r>
            <a:r>
              <a:rPr lang="en-US" i="1" u="sng" dirty="0">
                <a:latin typeface="Arial" panose="020B0604020202020204" pitchFamily="34" charset="0"/>
                <a:cs typeface="Arial" panose="020B0604020202020204" pitchFamily="34" charset="0"/>
              </a:rPr>
              <a:t>impressive</a:t>
            </a:r>
            <a:r>
              <a:rPr lang="en-US" dirty="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Create a Guest Login: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Have a “dummy</a:t>
            </a:r>
            <a:r>
              <a:rPr lang="en-US">
                <a:latin typeface="Arial" panose="020B0604020202020204" pitchFamily="34" charset="0"/>
                <a:cs typeface="Arial" panose="020B0604020202020204" pitchFamily="34" charset="0"/>
              </a:rPr>
              <a:t>” Guest </a:t>
            </a:r>
            <a:r>
              <a:rPr lang="en-US" dirty="0">
                <a:latin typeface="Arial" panose="020B0604020202020204" pitchFamily="34" charset="0"/>
                <a:cs typeface="Arial" panose="020B0604020202020204" pitchFamily="34" charset="0"/>
              </a:rPr>
              <a:t>login to enter your application. Make it easily apparent on your readme.</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Write a Tutorial:</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a:latin typeface="Arial" panose="020B0604020202020204" pitchFamily="34" charset="0"/>
                <a:cs typeface="Arial" panose="020B0604020202020204" pitchFamily="34" charset="0"/>
              </a:rPr>
              <a:t>List your Niche Skills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All of you should be listing out Node, Express, SQL, Data Visualization, etc. on your </a:t>
            </a:r>
            <a:r>
              <a:rPr lang="en-US" dirty="0" err="1">
                <a:latin typeface="Arial" panose="020B0604020202020204" pitchFamily="34" charset="0"/>
                <a:cs typeface="Arial" panose="020B0604020202020204" pitchFamily="34" charset="0"/>
              </a:rPr>
              <a:t>Linkedin</a:t>
            </a:r>
            <a:r>
              <a:rPr lang="en-US" dirty="0">
                <a:latin typeface="Arial" panose="020B0604020202020204" pitchFamily="34" charset="0"/>
                <a:cs typeface="Arial" panose="020B0604020202020204" pitchFamily="34" charset="0"/>
              </a:rPr>
              <a:t> Pages. </a:t>
            </a:r>
            <a:br>
              <a:rPr lang="en-US" b="1"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List your Project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Consider Writing each Other Recommendations:</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Road Ahead…</a:t>
            </a:r>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12589</TotalTime>
  <Words>611</Words>
  <Application>Microsoft Office PowerPoint</Application>
  <PresentationFormat>On-screen Show (4:3)</PresentationFormat>
  <Paragraphs>163</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Roboto</vt:lpstr>
      <vt:lpstr>Unbranded</vt:lpstr>
      <vt:lpstr>Masters of MongoDB</vt:lpstr>
      <vt:lpstr>Project Recap</vt:lpstr>
      <vt:lpstr>Project Recap</vt:lpstr>
      <vt:lpstr>Just Kidding.</vt:lpstr>
      <vt:lpstr>The Clear Positives</vt:lpstr>
      <vt:lpstr>Ahmed’s Advice For Next Time</vt:lpstr>
      <vt:lpstr>Next Steps</vt:lpstr>
      <vt:lpstr>Next Steps</vt:lpstr>
      <vt:lpstr>Road Ahead…</vt:lpstr>
      <vt:lpstr>The Road Ahead…</vt:lpstr>
      <vt:lpstr>Double Down</vt:lpstr>
      <vt:lpstr>Start Now.</vt:lpstr>
      <vt:lpstr>Your Goals – Beginning of the Year</vt:lpstr>
      <vt:lpstr>For Reference…</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Tammer</cp:lastModifiedBy>
  <cp:revision>1553</cp:revision>
  <cp:lastPrinted>2016-01-30T16:23:56Z</cp:lastPrinted>
  <dcterms:created xsi:type="dcterms:W3CDTF">2015-01-20T17:19:00Z</dcterms:created>
  <dcterms:modified xsi:type="dcterms:W3CDTF">2018-04-26T18:12:06Z</dcterms:modified>
</cp:coreProperties>
</file>